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 varScale="1">
        <p:scale>
          <a:sx n="85" d="100"/>
          <a:sy n="85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BBAC33-A2EC-4995-A0C4-45EB6277A2D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B96D6EA-8F3D-420A-BB45-4952F401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352928" cy="86409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alatino Linotype" pitchFamily="18" charset="0"/>
              </a:rPr>
              <a:t>ГБОУ ДОД НАО «Ледовый дворец спорта для детей и юношества «ТРУД»</a:t>
            </a:r>
            <a:endParaRPr lang="ru-RU" sz="3200" dirty="0"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293096"/>
            <a:ext cx="4895552" cy="1800200"/>
          </a:xfrm>
        </p:spPr>
        <p:txBody>
          <a:bodyPr>
            <a:normAutofit fontScale="55000" lnSpcReduction="20000"/>
          </a:bodyPr>
          <a:lstStyle/>
          <a:p>
            <a:endParaRPr lang="ru-RU" sz="3800" b="1" dirty="0" smtClean="0">
              <a:latin typeface="Palatino Linotype" pitchFamily="18" charset="0"/>
            </a:endParaRPr>
          </a:p>
          <a:p>
            <a:r>
              <a:rPr lang="ru-RU" sz="3800" b="1" dirty="0" smtClean="0">
                <a:solidFill>
                  <a:schemeClr val="accent6"/>
                </a:solidFill>
                <a:latin typeface="Palatino Linotype" pitchFamily="18" charset="0"/>
              </a:rPr>
              <a:t>Хабарова Инна Михайловна</a:t>
            </a:r>
            <a:r>
              <a:rPr lang="ru-RU" b="1" dirty="0" smtClean="0">
                <a:solidFill>
                  <a:schemeClr val="accent6"/>
                </a:solidFill>
                <a:latin typeface="Palatino Linotype" pitchFamily="18" charset="0"/>
              </a:rPr>
              <a:t>, </a:t>
            </a:r>
          </a:p>
          <a:p>
            <a:r>
              <a:rPr lang="ru-RU" b="1" dirty="0" smtClean="0">
                <a:solidFill>
                  <a:schemeClr val="accent6"/>
                </a:solidFill>
                <a:latin typeface="Palatino Linotype" pitchFamily="18" charset="0"/>
              </a:rPr>
              <a:t>педагог дополнительного образования</a:t>
            </a:r>
          </a:p>
          <a:p>
            <a:endParaRPr lang="ru-RU" b="1" dirty="0" smtClean="0">
              <a:solidFill>
                <a:schemeClr val="accent6"/>
              </a:solidFill>
              <a:latin typeface="Palatino Linotype" pitchFamily="18" charset="0"/>
            </a:endParaRPr>
          </a:p>
          <a:p>
            <a:endParaRPr lang="ru-RU" b="1" dirty="0" smtClean="0">
              <a:solidFill>
                <a:schemeClr val="accent6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accent6"/>
                </a:solidFill>
                <a:latin typeface="Palatino Linotype" pitchFamily="18" charset="0"/>
              </a:rPr>
              <a:t>г. Нарьян-Мар</a:t>
            </a:r>
          </a:p>
          <a:p>
            <a:r>
              <a:rPr lang="ru-RU" dirty="0" smtClean="0">
                <a:solidFill>
                  <a:schemeClr val="accent6"/>
                </a:solidFill>
                <a:latin typeface="Palatino Linotype" pitchFamily="18" charset="0"/>
              </a:rPr>
              <a:t>2015 год</a:t>
            </a:r>
            <a:endParaRPr lang="ru-RU" dirty="0">
              <a:solidFill>
                <a:schemeClr val="accent6"/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12776"/>
            <a:ext cx="71287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latino Linotype" pitchFamily="18" charset="0"/>
              </a:rPr>
              <a:t>ЧЕРЛИДИНГ –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latino Linotype" pitchFamily="18" charset="0"/>
              </a:rPr>
              <a:t>современно,</a:t>
            </a:r>
          </a:p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latino Linotype" pitchFamily="18" charset="0"/>
              </a:rPr>
              <a:t> доступно, </a:t>
            </a:r>
          </a:p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latino Linotype" pitchFamily="18" charset="0"/>
              </a:rPr>
              <a:t>актуально!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\\Kuzmin\общая папка\Тренеры\Хабарова И.М\LSY_5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59228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Kuzmin\общая папка\Тренеры\Хабарова И.М\IMG_4018.JPG"/>
          <p:cNvPicPr>
            <a:picLocks noChangeAspect="1" noChangeArrowheads="1"/>
          </p:cNvPicPr>
          <p:nvPr/>
        </p:nvPicPr>
        <p:blipFill>
          <a:blip r:embed="rId3" cstate="print"/>
          <a:srcRect l="23583" t="14609" r="15733"/>
          <a:stretch>
            <a:fillRect/>
          </a:stretch>
        </p:blipFill>
        <p:spPr bwMode="auto">
          <a:xfrm rot="1050110">
            <a:off x="6804248" y="4725144"/>
            <a:ext cx="1944216" cy="1823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4" name="Picture 2" descr="\\Kuzmin\общая папка\Тренеры\Хабарова И.М\IMG_3999.JPG"/>
          <p:cNvPicPr>
            <a:picLocks noChangeAspect="1" noChangeArrowheads="1"/>
          </p:cNvPicPr>
          <p:nvPr/>
        </p:nvPicPr>
        <p:blipFill>
          <a:blip r:embed="rId4" cstate="print"/>
          <a:srcRect t="28240"/>
          <a:stretch>
            <a:fillRect/>
          </a:stretch>
        </p:blipFill>
        <p:spPr bwMode="auto">
          <a:xfrm>
            <a:off x="571472" y="571480"/>
            <a:ext cx="4105026" cy="1963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6364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Palatino Linotype" pitchFamily="18" charset="0"/>
              </a:rPr>
              <a:t>Ожидаемые результаты</a:t>
            </a:r>
            <a:endParaRPr lang="ru-RU" sz="3200" dirty="0"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28800"/>
            <a:ext cx="8062912" cy="43924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Palatino Linotype" pitchFamily="18" charset="0"/>
              </a:rPr>
              <a:t>общая физическая подготовка и начальное развитие всех специальных физических качеств.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Palatino Linotype" pitchFamily="18" charset="0"/>
              </a:rPr>
              <a:t>техническая подготовка </a:t>
            </a:r>
            <a:r>
              <a:rPr lang="ru-RU" sz="2800" dirty="0" err="1" smtClean="0">
                <a:latin typeface="Palatino Linotype" pitchFamily="18" charset="0"/>
              </a:rPr>
              <a:t>черлидера</a:t>
            </a:r>
            <a:r>
              <a:rPr lang="ru-RU" sz="2800" dirty="0" smtClean="0">
                <a:latin typeface="Palatino Linotype" pitchFamily="18" charset="0"/>
              </a:rPr>
              <a:t> </a:t>
            </a:r>
          </a:p>
          <a:p>
            <a:r>
              <a:rPr lang="ru-RU" sz="2800" dirty="0" smtClean="0">
                <a:latin typeface="Palatino Linotype" pitchFamily="18" charset="0"/>
              </a:rPr>
              <a:t>основы культуры здорового образа жизни и гармоничного развития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Palatino Linotype" pitchFamily="18" charset="0"/>
              </a:rPr>
              <a:t>воспитание навыков коллективного творчества и толерантного отношения к участникам команды, к сопернику</a:t>
            </a:r>
          </a:p>
          <a:p>
            <a:r>
              <a:rPr lang="ru-RU" sz="2800" dirty="0" smtClean="0">
                <a:latin typeface="Palatino Linotype" pitchFamily="18" charset="0"/>
              </a:rPr>
              <a:t/>
            </a:r>
            <a:br>
              <a:rPr lang="ru-RU" sz="2800" dirty="0" smtClean="0">
                <a:latin typeface="Palatino Linotype" pitchFamily="18" charset="0"/>
              </a:rPr>
            </a:br>
            <a:endParaRPr lang="ru-RU" sz="2400" dirty="0" smtClean="0">
              <a:latin typeface="Palatino Linotype" pitchFamily="18" charset="0"/>
            </a:endParaRPr>
          </a:p>
          <a:p>
            <a:endParaRPr lang="ru-RU" sz="2800" dirty="0" smtClean="0">
              <a:latin typeface="Palatino Linotype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373216"/>
            <a:ext cx="71741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Palatino Linotype" pitchFamily="18" charset="0"/>
              </a:rPr>
              <a:t>Очень важна</a:t>
            </a:r>
          </a:p>
          <a:p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Palatino Linotype" pitchFamily="18" charset="0"/>
              </a:rPr>
              <a:t> мотивация для занятий!</a:t>
            </a:r>
            <a:endParaRPr lang="ru-RU" sz="3200" b="1" cap="none" spc="0" dirty="0">
              <a:ln/>
              <a:solidFill>
                <a:srgbClr val="C00000"/>
              </a:solidFill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ransition spd="slow" advTm="25288">
    <p:checker dir="vert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\\Kuzmin\общая папка\Тренеры\Хабарова И.М\IMG_4044.JPG"/>
          <p:cNvPicPr>
            <a:picLocks noChangeAspect="1" noChangeArrowheads="1"/>
          </p:cNvPicPr>
          <p:nvPr/>
        </p:nvPicPr>
        <p:blipFill>
          <a:blip r:embed="rId3" cstate="print"/>
          <a:srcRect l="10782" t="28060"/>
          <a:stretch>
            <a:fillRect/>
          </a:stretch>
        </p:blipFill>
        <p:spPr bwMode="auto">
          <a:xfrm>
            <a:off x="4427984" y="4005064"/>
            <a:ext cx="4464496" cy="239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\\Kuzmin\общая папка\Тренеры\Хабарова И.М\IMG_4021.JPG"/>
          <p:cNvPicPr>
            <a:picLocks noChangeAspect="1" noChangeArrowheads="1"/>
          </p:cNvPicPr>
          <p:nvPr/>
        </p:nvPicPr>
        <p:blipFill>
          <a:blip r:embed="rId4" cstate="print"/>
          <a:srcRect t="24003"/>
          <a:stretch>
            <a:fillRect/>
          </a:stretch>
        </p:blipFill>
        <p:spPr bwMode="auto">
          <a:xfrm>
            <a:off x="395536" y="260648"/>
            <a:ext cx="4499992" cy="2279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alatino Linotype" pitchFamily="18" charset="0"/>
              </a:rPr>
              <a:t/>
            </a:r>
            <a:br>
              <a:rPr lang="ru-RU" sz="3200" dirty="0" smtClean="0">
                <a:latin typeface="Palatino Linotype" pitchFamily="18" charset="0"/>
              </a:rPr>
            </a:br>
            <a:endParaRPr lang="ru-RU" sz="3200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996952"/>
            <a:ext cx="4038600" cy="2819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Palatino Linotype" pitchFamily="18" charset="0"/>
              </a:rPr>
              <a:t>Занятия </a:t>
            </a:r>
            <a:r>
              <a:rPr lang="ru-RU" sz="2000" dirty="0" err="1" smtClean="0">
                <a:latin typeface="Palatino Linotype" pitchFamily="18" charset="0"/>
              </a:rPr>
              <a:t>черлидингом</a:t>
            </a:r>
            <a:r>
              <a:rPr lang="ru-RU" sz="2000" dirty="0" smtClean="0">
                <a:latin typeface="Palatino Linotype" pitchFamily="18" charset="0"/>
              </a:rPr>
              <a:t> способны отвлечь от негативных эмоций и настроить на положительный результат, повысить жизненный тонус, </a:t>
            </a:r>
            <a:r>
              <a:rPr lang="ru-RU" sz="2000" dirty="0" err="1" smtClean="0">
                <a:latin typeface="Palatino Linotype" pitchFamily="18" charset="0"/>
              </a:rPr>
              <a:t>самореализоваться</a:t>
            </a:r>
            <a:r>
              <a:rPr lang="ru-RU" sz="2000" dirty="0" smtClean="0">
                <a:latin typeface="Palatino Linotype" pitchFamily="18" charset="0"/>
              </a:rPr>
              <a:t> и быть успешным!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Palatino Linotype" pitchFamily="18" charset="0"/>
              </a:rPr>
              <a:t>Успех – важная составляющая счастья, к которому стремится каждый из нас!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 advTm="15242">
    <p:comb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72945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Palatino Linotype" pitchFamily="18" charset="0"/>
              </a:rPr>
              <a:t>Спасибо за внимание!</a:t>
            </a:r>
            <a:endParaRPr lang="ru-RU" sz="5400" dirty="0">
              <a:latin typeface="Palatino Linotype" pitchFamily="18" charset="0"/>
            </a:endParaRPr>
          </a:p>
        </p:txBody>
      </p:sp>
      <p:pic>
        <p:nvPicPr>
          <p:cNvPr id="5" name="Содержимое 4" descr="Сток фото Pixmac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1486300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Сток фото Pixmac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36912"/>
            <a:ext cx="1440160" cy="23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ок фото Pixma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77072"/>
            <a:ext cx="1296144" cy="179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ок фото Pixma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852936"/>
            <a:ext cx="15729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ток фото Pixmac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988840"/>
            <a:ext cx="1705827" cy="25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ок фото Pixmac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077072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ток фото Pixmac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869160"/>
            <a:ext cx="1284962" cy="187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10">
    <p:blinds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Kuzmin\общая папка\Тренеры\Хабарова И.М\20150213_222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16803">
            <a:off x="586755" y="2011716"/>
            <a:ext cx="3337256" cy="2502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\\Kuzmin\общая папка\Тренеры\Хабарова И.М\IMG_4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734" y="3937650"/>
            <a:ext cx="3773530" cy="2515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alatino Linotype" pitchFamily="18" charset="0"/>
              </a:rPr>
              <a:t>Значение слова:</a:t>
            </a:r>
            <a:br>
              <a:rPr lang="ru-RU" sz="3200" dirty="0" smtClean="0">
                <a:latin typeface="Palatino Linotype" pitchFamily="18" charset="0"/>
              </a:rPr>
            </a:br>
            <a:r>
              <a:rPr lang="en-US" sz="3200" dirty="0" smtClean="0">
                <a:latin typeface="Palatino Linotype" pitchFamily="18" charset="0"/>
              </a:rPr>
              <a:t>cheer –</a:t>
            </a:r>
            <a:r>
              <a:rPr lang="ru-RU" sz="3200" dirty="0" smtClean="0">
                <a:latin typeface="Palatino Linotype" pitchFamily="18" charset="0"/>
              </a:rPr>
              <a:t> это возглас, призыв</a:t>
            </a:r>
            <a:br>
              <a:rPr lang="ru-RU" sz="3200" dirty="0" smtClean="0">
                <a:latin typeface="Palatino Linotype" pitchFamily="18" charset="0"/>
              </a:rPr>
            </a:br>
            <a:r>
              <a:rPr lang="en-US" sz="3200" dirty="0" smtClean="0">
                <a:latin typeface="Palatino Linotype" pitchFamily="18" charset="0"/>
              </a:rPr>
              <a:t>leader -</a:t>
            </a:r>
            <a:r>
              <a:rPr lang="ru-RU" sz="3200" dirty="0" smtClean="0">
                <a:latin typeface="Palatino Linotype" pitchFamily="18" charset="0"/>
              </a:rPr>
              <a:t> лидер</a:t>
            </a:r>
            <a:endParaRPr lang="ru-RU" sz="3200" dirty="0">
              <a:latin typeface="Palatino Linotype" pitchFamily="18" charset="0"/>
            </a:endParaRPr>
          </a:p>
        </p:txBody>
      </p:sp>
      <p:pic>
        <p:nvPicPr>
          <p:cNvPr id="1027" name="Picture 3" descr="\\Kuzmin\общая папка\Тренеры\Хабарова И.М\IMG_4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540181">
            <a:off x="4644609" y="1965751"/>
            <a:ext cx="3794327" cy="2529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6209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Kuzmin\общая папка\Тренеры\Хабарова И.М\20150307_133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\\Kuzmin\общая папка\Тренеры\Хабарова И.М\20150307_1337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\\Kuzmin\общая папка\Тренеры\Хабарова И.М\20150307_1335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3678560" cy="275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latin typeface="Palatino Linotype" pitchFamily="18" charset="0"/>
              </a:rPr>
              <a:t>Черлидинг</a:t>
            </a:r>
            <a:r>
              <a:rPr lang="ru-RU" sz="2800" dirty="0" smtClean="0">
                <a:latin typeface="Palatino Linotype" pitchFamily="18" charset="0"/>
              </a:rPr>
              <a:t>, как вид спорта органично сочетает в себе элементы шоу и физических упражнений, выстроенных в программу по определенным правилам.</a:t>
            </a:r>
            <a:endParaRPr lang="ru-RU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 advTm="8159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Kuzmin\общая папка\Тренеры\Хабарова И.М\IMG_4018.JPG"/>
          <p:cNvPicPr>
            <a:picLocks noChangeAspect="1" noChangeArrowheads="1"/>
          </p:cNvPicPr>
          <p:nvPr/>
        </p:nvPicPr>
        <p:blipFill>
          <a:blip r:embed="rId3" cstate="print"/>
          <a:srcRect l="24302" t="19629" r="14007" b="10269"/>
          <a:stretch>
            <a:fillRect/>
          </a:stretch>
        </p:blipFill>
        <p:spPr bwMode="auto">
          <a:xfrm>
            <a:off x="5292080" y="4005064"/>
            <a:ext cx="285151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Palatino Linotype" pitchFamily="18" charset="0"/>
              </a:rPr>
              <a:t>Содержание программы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267673"/>
          </a:xfrm>
        </p:spPr>
        <p:txBody>
          <a:bodyPr/>
          <a:lstStyle/>
          <a:p>
            <a:r>
              <a:rPr lang="ru-RU" sz="2800" b="1" u="sng" dirty="0" smtClean="0">
                <a:latin typeface="Palatino Linotype" pitchFamily="18" charset="0"/>
              </a:rPr>
              <a:t>Цель: </a:t>
            </a:r>
            <a:r>
              <a:rPr lang="ru-RU" sz="2800" dirty="0" smtClean="0">
                <a:latin typeface="Palatino Linotype" pitchFamily="18" charset="0"/>
              </a:rPr>
              <a:t>содействовать физическому развитию и укреплению здоровья учащихся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339681"/>
          </a:xfrm>
        </p:spPr>
        <p:txBody>
          <a:bodyPr/>
          <a:lstStyle/>
          <a:p>
            <a:r>
              <a:rPr lang="ru-RU" sz="2800" b="1" u="sng" dirty="0" smtClean="0">
                <a:latin typeface="Palatino Linotype" pitchFamily="18" charset="0"/>
              </a:rPr>
              <a:t>Актуальность программы: </a:t>
            </a:r>
            <a:r>
              <a:rPr lang="ru-RU" sz="2800" dirty="0" smtClean="0">
                <a:latin typeface="Palatino Linotype" pitchFamily="18" charset="0"/>
              </a:rPr>
              <a:t>возрождение массового спорта -важнейший фактор пропаганды здорового образа жизни</a:t>
            </a:r>
            <a:endParaRPr lang="ru-RU" dirty="0"/>
          </a:p>
        </p:txBody>
      </p:sp>
      <p:pic>
        <p:nvPicPr>
          <p:cNvPr id="3074" name="Picture 2" descr="\\Kuzmin\общая папка\Тренеры\Хабарова И.М\DSC0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3528392" cy="198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218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\\Kuzmin\общая папка\Тренеры\Хабарова И.М\DSC_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131840" cy="207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\\Kuzmin\общая папка\Тренеры\Хабарова И.М\20150215_161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0"/>
            <a:ext cx="2808311" cy="21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\\Kuzmin\общая папка\Тренеры\Хабарова И.М\20150123_183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81736"/>
            <a:ext cx="2952328" cy="2214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\\Kuzmin\общая папка\Тренеры\Хабарова И.М\IMG_4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0"/>
            <a:ext cx="2987824" cy="1991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Palatino Linotype" pitchFamily="18" charset="0"/>
              </a:rPr>
              <a:t>Задачи программы и пути реализации:</a:t>
            </a:r>
            <a:endParaRPr lang="ru-RU" sz="3200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038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u="sng" dirty="0" smtClean="0">
                <a:latin typeface="Palatino Linotype" pitchFamily="18" charset="0"/>
              </a:rPr>
              <a:t>Задачи первого года: </a:t>
            </a:r>
          </a:p>
          <a:p>
            <a:r>
              <a:rPr lang="ru-RU" sz="2800" dirty="0" smtClean="0">
                <a:latin typeface="Palatino Linotype" pitchFamily="18" charset="0"/>
              </a:rPr>
              <a:t>Научить технике безопасности </a:t>
            </a:r>
          </a:p>
          <a:p>
            <a:r>
              <a:rPr lang="ru-RU" sz="2800" dirty="0" smtClean="0">
                <a:latin typeface="Palatino Linotype" pitchFamily="18" charset="0"/>
              </a:rPr>
              <a:t>Научить базовым элементам </a:t>
            </a:r>
            <a:r>
              <a:rPr lang="ru-RU" sz="2800" dirty="0" err="1" smtClean="0">
                <a:latin typeface="Palatino Linotype" pitchFamily="18" charset="0"/>
              </a:rPr>
              <a:t>черлидинга</a:t>
            </a:r>
            <a:r>
              <a:rPr lang="ru-RU" sz="2800" dirty="0" smtClean="0">
                <a:latin typeface="Palatino Linotype" pitchFamily="18" charset="0"/>
              </a:rPr>
              <a:t> </a:t>
            </a:r>
          </a:p>
          <a:p>
            <a:r>
              <a:rPr lang="ru-RU" sz="2800" dirty="0" smtClean="0">
                <a:latin typeface="Palatino Linotype" pitchFamily="18" charset="0"/>
              </a:rPr>
              <a:t>Создать </a:t>
            </a:r>
            <a:r>
              <a:rPr lang="ru-RU" sz="2800" dirty="0" smtClean="0">
                <a:latin typeface="Palatino Linotype" pitchFamily="18" charset="0"/>
              </a:rPr>
              <a:t>команду</a:t>
            </a:r>
          </a:p>
          <a:p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( воспитать командный дух)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2132856"/>
            <a:ext cx="4038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u="sng" dirty="0" smtClean="0">
                <a:latin typeface="Palatino Linotype" pitchFamily="18" charset="0"/>
              </a:rPr>
              <a:t>Пути реализации: </a:t>
            </a:r>
          </a:p>
          <a:p>
            <a:pPr algn="ctr">
              <a:buNone/>
            </a:pPr>
            <a:r>
              <a:rPr lang="ru-RU" sz="2400" dirty="0" smtClean="0">
                <a:latin typeface="Palatino Linotype" pitchFamily="18" charset="0"/>
              </a:rPr>
              <a:t>      Регулярные занятия, обучение технике </a:t>
            </a:r>
            <a:r>
              <a:rPr lang="ru-RU" sz="2400" dirty="0" err="1" smtClean="0">
                <a:latin typeface="Palatino Linotype" pitchFamily="18" charset="0"/>
              </a:rPr>
              <a:t>черлидера</a:t>
            </a:r>
            <a:r>
              <a:rPr lang="ru-RU" sz="2400" dirty="0" smtClean="0">
                <a:latin typeface="Palatino Linotype" pitchFamily="18" charset="0"/>
              </a:rPr>
              <a:t>, разучивание программы </a:t>
            </a:r>
          </a:p>
          <a:p>
            <a:pPr algn="ctr">
              <a:buNone/>
            </a:pPr>
            <a:r>
              <a:rPr lang="ru-RU" sz="2400" u="sng" dirty="0" smtClean="0">
                <a:latin typeface="Palatino Linotype" pitchFamily="18" charset="0"/>
              </a:rPr>
              <a:t>Конкретный результат: </a:t>
            </a:r>
            <a:r>
              <a:rPr lang="ru-RU" sz="2400" dirty="0" smtClean="0">
                <a:latin typeface="Palatino Linotype" pitchFamily="18" charset="0"/>
              </a:rPr>
              <a:t>знание занимающимися основ </a:t>
            </a:r>
            <a:r>
              <a:rPr lang="ru-RU" sz="2400" dirty="0" err="1" smtClean="0">
                <a:latin typeface="Palatino Linotype" pitchFamily="18" charset="0"/>
              </a:rPr>
              <a:t>черлидинга</a:t>
            </a:r>
            <a:r>
              <a:rPr lang="ru-RU" sz="2400" dirty="0" smtClean="0">
                <a:latin typeface="Palatino Linotype" pitchFamily="18" charset="0"/>
              </a:rPr>
              <a:t> (история, базовые элементы), умение работать в коллективе</a:t>
            </a:r>
            <a:br>
              <a:rPr lang="ru-RU" sz="2400" dirty="0" smtClean="0">
                <a:latin typeface="Palatino Linotype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 advTm="2535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\\Kuzmin\общая папка\Тренеры\Хабарова И.М\20141220_175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\\Kuzmin\общая папка\Тренеры\Хабарова И.М\20150215_165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\\Kuzmin\общая папка\Тренеры\Хабарова И.М\DSC_0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149080"/>
            <a:ext cx="1623084" cy="245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\\Kuzmin\общая папка\Тренеры\Хабарова И.М\20150215_162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800" u="sng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ru-RU" sz="2800" u="sng" dirty="0" smtClean="0">
                <a:latin typeface="Palatino Linotype" pitchFamily="18" charset="0"/>
              </a:rPr>
              <a:t>Задачи второго года: </a:t>
            </a:r>
          </a:p>
          <a:p>
            <a:pPr algn="ctr">
              <a:buNone/>
            </a:pPr>
            <a:endParaRPr lang="ru-RU" sz="2800" u="sng" dirty="0" smtClean="0">
              <a:latin typeface="Palatino Linotyp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Palatino Linotype" pitchFamily="18" charset="0"/>
              </a:rPr>
              <a:t>Научить основам </a:t>
            </a:r>
            <a:r>
              <a:rPr lang="ru-RU" sz="2800" dirty="0" err="1" smtClean="0">
                <a:latin typeface="Palatino Linotype" pitchFamily="18" charset="0"/>
              </a:rPr>
              <a:t>чир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и </a:t>
            </a:r>
            <a:r>
              <a:rPr lang="ru-RU" sz="2800" dirty="0" err="1" smtClean="0">
                <a:latin typeface="Palatino Linotype" pitchFamily="18" charset="0"/>
              </a:rPr>
              <a:t>данс</a:t>
            </a:r>
            <a:r>
              <a:rPr lang="ru-RU" sz="2800" dirty="0" smtClean="0">
                <a:latin typeface="Palatino Linotype" pitchFamily="18" charset="0"/>
              </a:rPr>
              <a:t> – программы. </a:t>
            </a:r>
            <a:endParaRPr lang="ru-RU" sz="2800" dirty="0" smtClean="0">
              <a:latin typeface="Palatino Linotyp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Palatino Linotype" pitchFamily="18" charset="0"/>
              </a:rPr>
              <a:t>Развивать координацию</a:t>
            </a:r>
            <a:r>
              <a:rPr lang="ru-RU" sz="2800" dirty="0" smtClean="0">
                <a:latin typeface="Palatino Linotype" pitchFamily="18" charset="0"/>
              </a:rPr>
              <a:t>, силу, выносливость, </a:t>
            </a:r>
            <a:r>
              <a:rPr lang="ru-RU" sz="2800" dirty="0" smtClean="0">
                <a:latin typeface="Palatino Linotype" pitchFamily="18" charset="0"/>
              </a:rPr>
              <a:t>акробатические навыки. Воспитывать коммуникативные навыки.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213285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u="sng" dirty="0" smtClean="0">
                <a:latin typeface="Palatino Linotype" pitchFamily="18" charset="0"/>
              </a:rPr>
              <a:t>Пути реализации :</a:t>
            </a:r>
            <a:r>
              <a:rPr lang="ru-RU" sz="2800" dirty="0" smtClean="0">
                <a:latin typeface="Palatino Linotype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Palatino Linotype" pitchFamily="18" charset="0"/>
              </a:rPr>
              <a:t>регулярные тренировки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Palatino Linotype" pitchFamily="18" charset="0"/>
              </a:rPr>
              <a:t>тестирование, участие в соревнованиях, массовых мероприятиях</a:t>
            </a:r>
          </a:p>
          <a:p>
            <a:pPr>
              <a:buNone/>
            </a:pP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u="sng" dirty="0" smtClean="0">
                <a:latin typeface="Palatino Linotype" pitchFamily="18" charset="0"/>
              </a:rPr>
              <a:t>Конкретный результат: 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Palatino Linotype" pitchFamily="18" charset="0"/>
              </a:rPr>
              <a:t>Уметь различать программы </a:t>
            </a:r>
            <a:r>
              <a:rPr lang="ru-RU" sz="2800" dirty="0" err="1" smtClean="0">
                <a:latin typeface="Palatino Linotype" pitchFamily="18" charset="0"/>
              </a:rPr>
              <a:t>чир</a:t>
            </a:r>
            <a:r>
              <a:rPr lang="ru-RU" sz="2800" dirty="0" smtClean="0">
                <a:latin typeface="Palatino Linotype" pitchFamily="18" charset="0"/>
              </a:rPr>
              <a:t> и </a:t>
            </a:r>
            <a:r>
              <a:rPr lang="ru-RU" sz="2800" dirty="0" err="1" smtClean="0">
                <a:latin typeface="Palatino Linotype" pitchFamily="18" charset="0"/>
              </a:rPr>
              <a:t>чир-данс</a:t>
            </a:r>
            <a:r>
              <a:rPr lang="ru-RU" sz="2800" dirty="0" smtClean="0">
                <a:latin typeface="Palatino Linotype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Palatino Linotype" pitchFamily="18" charset="0"/>
              </a:rPr>
              <a:t>Знать технику построения </a:t>
            </a:r>
            <a:r>
              <a:rPr lang="ru-RU" sz="2800" dirty="0" err="1" smtClean="0">
                <a:latin typeface="Palatino Linotype" pitchFamily="18" charset="0"/>
              </a:rPr>
              <a:t>стантов</a:t>
            </a:r>
            <a:endParaRPr lang="ru-RU" sz="2800" dirty="0" smtClean="0">
              <a:latin typeface="Palatino Linotyp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atin typeface="Palatino Linotype" pitchFamily="18" charset="0"/>
              </a:rPr>
              <a:t> Знать правила самоконтроля</a:t>
            </a:r>
            <a:endParaRPr lang="ru-RU" dirty="0"/>
          </a:p>
        </p:txBody>
      </p:sp>
      <p:pic>
        <p:nvPicPr>
          <p:cNvPr id="5124" name="Picture 4" descr="\\Kuzmin\общая папка\Тренеры\Хабарова И.М\DSC_0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88640"/>
            <a:ext cx="2288923" cy="151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5351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Kuzmin\общая папка\Тренеры\Хабарова И.М\DSC_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2941231" cy="1948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\\Kuzmin\общая папка\Тренеры\Хабарова И.М\DSC_0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37112"/>
            <a:ext cx="3376103" cy="2236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\\Kuzmin\общая папка\Тренеры\Хабарова И.М\DSC_0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88640"/>
            <a:ext cx="3049949" cy="2020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\\Kuzmin\общая папка\Тренеры\Хабарова И.М\DSC_0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0"/>
            <a:ext cx="3090894" cy="2047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\\Kuzmin\общая папка\Тренеры\Хабарова И.М\DSC_02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772816"/>
            <a:ext cx="2843808" cy="1883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u="sng" dirty="0" smtClean="0">
                <a:latin typeface="Palatino Linotype" pitchFamily="18" charset="0"/>
              </a:rPr>
              <a:t>Задачи</a:t>
            </a:r>
          </a:p>
          <a:p>
            <a:pPr algn="ctr">
              <a:buNone/>
            </a:pPr>
            <a:r>
              <a:rPr lang="ru-RU" sz="1800" u="sng" dirty="0" smtClean="0">
                <a:latin typeface="Palatino Linotype" pitchFamily="18" charset="0"/>
              </a:rPr>
              <a:t> третьего-четвертого года: 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Palatino Linotype" pitchFamily="18" charset="0"/>
              </a:rPr>
              <a:t>Оказание доврачебной помощи, меры профилактики травм </a:t>
            </a:r>
            <a:r>
              <a:rPr lang="ru-RU" sz="1800" dirty="0" smtClean="0">
                <a:latin typeface="Palatino Linotype" pitchFamily="18" charset="0"/>
              </a:rPr>
              <a:t>.</a:t>
            </a:r>
            <a:endParaRPr lang="ru-RU" sz="1800" dirty="0" smtClean="0">
              <a:latin typeface="Palatino Linotyp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Palatino Linotype" pitchFamily="18" charset="0"/>
              </a:rPr>
              <a:t>Научить основам построения </a:t>
            </a:r>
            <a:r>
              <a:rPr lang="ru-RU" sz="1800" dirty="0" err="1" smtClean="0">
                <a:latin typeface="Palatino Linotype" pitchFamily="18" charset="0"/>
              </a:rPr>
              <a:t>чир-программ</a:t>
            </a:r>
            <a:r>
              <a:rPr lang="ru-RU" sz="1800" dirty="0" smtClean="0">
                <a:latin typeface="Palatino Linotype" pitchFamily="18" charset="0"/>
              </a:rPr>
              <a:t>, схемам перестроения </a:t>
            </a:r>
            <a:r>
              <a:rPr lang="ru-RU" sz="1800" dirty="0" smtClean="0">
                <a:latin typeface="Palatino Linotype" pitchFamily="18" charset="0"/>
              </a:rPr>
              <a:t>.</a:t>
            </a:r>
            <a:endParaRPr lang="ru-RU" sz="1800" dirty="0" smtClean="0">
              <a:latin typeface="Palatino Linotyp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Palatino Linotype" pitchFamily="18" charset="0"/>
              </a:rPr>
              <a:t>Воспитать чувство ответственности </a:t>
            </a:r>
            <a:r>
              <a:rPr lang="ru-RU" sz="1800" dirty="0" smtClean="0">
                <a:latin typeface="Palatino Linotype" pitchFamily="18" charset="0"/>
              </a:rPr>
              <a:t>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u="sng" dirty="0" smtClean="0">
                <a:latin typeface="Palatino Linotype" pitchFamily="18" charset="0"/>
              </a:rPr>
              <a:t>Пути реализации : 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Palatino Linotype" pitchFamily="18" charset="0"/>
              </a:rPr>
              <a:t>регулярные тренировки -тестирование, участие в соревнованиях, массовых мероприятиях </a:t>
            </a:r>
          </a:p>
          <a:p>
            <a:pPr algn="ctr">
              <a:buNone/>
            </a:pPr>
            <a:r>
              <a:rPr lang="ru-RU" sz="1800" u="sng" dirty="0" smtClean="0">
                <a:latin typeface="Palatino Linotype" pitchFamily="18" charset="0"/>
              </a:rPr>
              <a:t>Конкретный результат: 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Palatino Linotype" pitchFamily="18" charset="0"/>
              </a:rPr>
              <a:t>Знать сложные прыжки, технику выполнения, </a:t>
            </a:r>
            <a:r>
              <a:rPr lang="ru-RU" sz="1800" dirty="0" smtClean="0">
                <a:latin typeface="Palatino Linotype" pitchFamily="18" charset="0"/>
              </a:rPr>
              <a:t>страховку </a:t>
            </a:r>
            <a:endParaRPr lang="ru-RU" sz="1800" dirty="0" smtClean="0">
              <a:latin typeface="Palatino Linotyp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Palatino Linotype" pitchFamily="18" charset="0"/>
              </a:rPr>
              <a:t>Построение сложных пирамид 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>
                <a:latin typeface="Palatino Linotype" pitchFamily="18" charset="0"/>
              </a:rPr>
              <a:t>Уметь самостоятельно составлять программу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5475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\\Kuzmin\общая папка\Тренеры\Хабарова И.М\20150310_155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2376264" cy="1782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\\Kuzmin\общая папка\Тренеры\Хабарова И.М\20150227_17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53136"/>
            <a:ext cx="2592288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Palatino Linotype" pitchFamily="18" charset="0"/>
              </a:rPr>
              <a:t>Формы и методы организации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Palatino Linotype" pitchFamily="18" charset="0"/>
              </a:rPr>
              <a:t>Групповые занятия,</a:t>
            </a:r>
          </a:p>
          <a:p>
            <a:r>
              <a:rPr lang="ru-RU" sz="2800" dirty="0" smtClean="0">
                <a:latin typeface="Palatino Linotype" pitchFamily="18" charset="0"/>
              </a:rPr>
              <a:t> Беседы, сообщения,</a:t>
            </a:r>
          </a:p>
          <a:p>
            <a:r>
              <a:rPr lang="ru-RU" sz="2800" dirty="0" smtClean="0">
                <a:latin typeface="Palatino Linotype" pitchFamily="18" charset="0"/>
              </a:rPr>
              <a:t> Посещение массовых мероприятий, соревнований;</a:t>
            </a:r>
          </a:p>
          <a:p>
            <a:r>
              <a:rPr lang="ru-RU" sz="2800" dirty="0" smtClean="0">
                <a:latin typeface="Palatino Linotype" pitchFamily="18" charset="0"/>
              </a:rPr>
              <a:t> Просмотр видеоматериалов</a:t>
            </a:r>
          </a:p>
          <a:p>
            <a:r>
              <a:rPr lang="ru-RU" sz="2800" dirty="0" smtClean="0">
                <a:latin typeface="Palatino Linotype" pitchFamily="18" charset="0"/>
              </a:rPr>
              <a:t> Участие в соревнованиях, конкурсах, фестивалях</a:t>
            </a:r>
            <a:endParaRPr lang="ru-RU" dirty="0"/>
          </a:p>
        </p:txBody>
      </p:sp>
      <p:pic>
        <p:nvPicPr>
          <p:cNvPr id="7171" name="Picture 3" descr="\\Kuzmin\общая папка\Тренеры\Хабарова И.М\20150307_134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653136"/>
            <a:ext cx="2592288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\\Kuzmin\общая папка\Тренеры\Хабарова И.М\20150322_161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764704"/>
            <a:ext cx="2052228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\\Kuzmin\общая папка\Тренеры\Хабарова И.М\DSC_0227.JPG"/>
          <p:cNvPicPr>
            <a:picLocks noChangeAspect="1" noChangeArrowheads="1"/>
          </p:cNvPicPr>
          <p:nvPr/>
        </p:nvPicPr>
        <p:blipFill>
          <a:blip r:embed="rId7" cstate="print"/>
          <a:srcRect l="23386" r="13282"/>
          <a:stretch>
            <a:fillRect/>
          </a:stretch>
        </p:blipFill>
        <p:spPr bwMode="auto">
          <a:xfrm>
            <a:off x="5004048" y="1124744"/>
            <a:ext cx="1656184" cy="1732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5132">
    <p:newsflash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192</TotalTime>
  <Words>368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ГБОУ ДОД НАО «Ледовый дворец спорта для детей и юношества «ТРУД»</vt:lpstr>
      <vt:lpstr>Значение слова: cheer – это возглас, призыв leader - лидер</vt:lpstr>
      <vt:lpstr>Черлидинг, как вид спорта органично сочетает в себе элементы шоу и физических упражнений, выстроенных в программу по определенным правилам.</vt:lpstr>
      <vt:lpstr>Содержание программы  </vt:lpstr>
      <vt:lpstr>Задачи программы и пути реализации:</vt:lpstr>
      <vt:lpstr> </vt:lpstr>
      <vt:lpstr>Слайд 7</vt:lpstr>
      <vt:lpstr>Слайд 8</vt:lpstr>
      <vt:lpstr>Формы и методы организации деятельности  </vt:lpstr>
      <vt:lpstr>Ожидаемые результаты</vt:lpstr>
      <vt:lpstr>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ДОД НАО «Ледовый дворец спорта для детей и юношества «ТРУД»</dc:title>
  <dc:creator>Имя</dc:creator>
  <cp:lastModifiedBy>Ввести имя</cp:lastModifiedBy>
  <cp:revision>26</cp:revision>
  <dcterms:created xsi:type="dcterms:W3CDTF">2015-04-02T05:03:36Z</dcterms:created>
  <dcterms:modified xsi:type="dcterms:W3CDTF">2016-08-31T12:14:54Z</dcterms:modified>
</cp:coreProperties>
</file>